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7" r:id="rId3"/>
    <p:sldId id="264" r:id="rId4"/>
    <p:sldId id="265" r:id="rId5"/>
    <p:sldId id="27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28401F-0BAA-5B82-9170-5853CB74D0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36384E-9D22-E642-6ABC-577BA7FF25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EA92E-5E30-104C-1066-52C3BDCBA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8F701-A287-6C38-F9E4-9D3092C52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5A735-893E-BB84-1070-D0BFE8A46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37984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9B840-5AAA-757D-3AFD-9705B6815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28F862-0AC7-E84C-7EE2-7DB7EABB92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C7D6D1-7AE1-3AA6-FA48-B8F32485B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C255A-E1EB-7EE8-E63F-ED0C9B925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9D55C-CF59-227B-22DC-0D85574AE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9827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071744-B3A2-5CD5-4B31-8191CF2FBF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C7C1AF-F528-0400-8F50-9120909F24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87F73-FEBE-9A90-687F-C74DC4BAE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EA4F1-ED54-060B-0A5E-D34B4CA24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BC7FA-C7BE-2092-B459-369A28F3B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484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12D5D-EE9E-5118-20DD-4C7FE7606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8533F-FBF4-AA88-B7B5-7B6B4B1E8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09454-AB66-882F-2069-3CE0039FA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8A8F-B2D0-2745-2774-F7984D502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FC141-8FA1-DD00-D824-2877942E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4468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BAC05-7A0C-F007-AE91-A8B4B955C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2DF854-3FBA-793F-D5B5-C7FFDE033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E594A-C671-CB4E-C653-403333ADE1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B8FBD-02A9-5FB0-68B5-DC39AA569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911DC-2CA6-6F1A-C2F4-86D388DD5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5008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77BCA-D82C-D48A-BD32-10E3EB228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6E012-F1A3-27D3-91E1-D44BF55F8F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1E5DE8-BE24-CA7D-FDE0-BEF2BDB3BF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27DDD6-E4FB-4A57-0454-EFA647B0A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B19A8-CB61-E1F8-1F13-116CDBF3E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EEAFF-B69A-25D3-850D-B02CD114A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4309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5BB98-89BC-9E3C-3412-2A3A2D662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BB9D3-8143-0F9C-CA43-424CE3594A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5E7D47-D627-9BC8-8C53-604228902F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D18432-83CF-35A8-6909-35FA4331D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323374-F438-60B3-4F4C-C1CD8E690A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3EFBD9-D71B-A3BC-70BF-A664EF699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878B57-B64B-F38F-7DEB-B8E4A247B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ED9A64-F24A-2CC5-55CF-76C539C9A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5369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3E642-12C7-2053-DE75-321CFF430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F0F4B6-D1FB-27E0-6C72-D0EE4CCDAF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72DB86-CB0F-B7E1-DBCE-4679D4953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41E5EF-A173-252D-D5CD-154D28B7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5383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13EA71-22D8-BB1D-49D1-9F2A0B7BC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7BCBAC-899B-EF61-43FC-2DB4244F1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FFB199-9ED6-9C6E-CA94-04F37DBD1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1850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E2419-A29B-8B62-25DC-797D09623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6F6C2-B80C-D33D-79B6-C22E9169E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C2890B-B73F-FD2C-DD5B-ADCCA33C2C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23F427-E2FB-87F8-CE75-EB0DB0E03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1E34C3-4392-0064-90C3-173312B94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96EA5-B92C-07FA-735C-FD18ACC20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3127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B0C63-2FA5-8E68-0F3D-E63123B10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958B84-0AEC-5646-0FA8-9A9AA856A7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1158C8-6FBC-3153-889C-271CB28C11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2F8EEE-1D39-8533-6270-7ADA1127C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FD235-01F3-C4D0-E24E-DD4E8A82B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38A8A-EB25-2B54-8EAE-3FF92634A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7922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03FB45-C80B-3E64-5C9E-06019D7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C8D94-7663-192F-AC0C-EF39947C3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CFB04-EF0C-C66C-7EBD-085603B4FB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60DE1-1A83-4274-9BFC-D382A258CADB}" type="datetimeFigureOut">
              <a:rPr lang="en-IN" smtClean="0"/>
              <a:t>27/07/23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1B5C8-BA6D-A10C-4171-77A6CF1759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DBE03-2F35-C397-94D3-18A6309CD3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82E08-496D-4397-B848-6B01CCF9F5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9801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FCDBDB-FE8F-195F-EC27-E19AF653A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07"/>
            <a:ext cx="12192000" cy="68485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4617F31-AA4A-6385-4842-166E93FFBCC3}"/>
              </a:ext>
            </a:extLst>
          </p:cNvPr>
          <p:cNvSpPr/>
          <p:nvPr/>
        </p:nvSpPr>
        <p:spPr>
          <a:xfrm>
            <a:off x="3038079" y="727568"/>
            <a:ext cx="61158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High Mountain Areas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770759-554B-29DF-57EA-E689881542A8}"/>
              </a:ext>
            </a:extLst>
          </p:cNvPr>
          <p:cNvSpPr txBox="1"/>
          <p:nvPr/>
        </p:nvSpPr>
        <p:spPr>
          <a:xfrm>
            <a:off x="6544638" y="5473005"/>
            <a:ext cx="53836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/>
              <a:t>Shiwani</a:t>
            </a:r>
          </a:p>
          <a:p>
            <a:r>
              <a:rPr lang="en-IN" sz="2800" dirty="0"/>
              <a:t>School of Human Ecology</a:t>
            </a:r>
          </a:p>
          <a:p>
            <a:r>
              <a:rPr lang="en-IN" sz="2800" dirty="0"/>
              <a:t>Dr B.R. Ambedkar University Delhi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905631-A9A7-D622-3C69-9D4DF808BB40}"/>
              </a:ext>
            </a:extLst>
          </p:cNvPr>
          <p:cNvSpPr txBox="1"/>
          <p:nvPr/>
        </p:nvSpPr>
        <p:spPr>
          <a:xfrm>
            <a:off x="0" y="6479261"/>
            <a:ext cx="22397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200" b="1" dirty="0"/>
              <a:t>Copyright Shiwani</a:t>
            </a:r>
          </a:p>
        </p:txBody>
      </p:sp>
    </p:spTree>
    <p:extLst>
      <p:ext uri="{BB962C8B-B14F-4D97-AF65-F5344CB8AC3E}">
        <p14:creationId xmlns:p14="http://schemas.microsoft.com/office/powerpoint/2010/main" val="3433039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2EE9DAE-D08F-E672-6D26-23B8CA272736}"/>
              </a:ext>
            </a:extLst>
          </p:cNvPr>
          <p:cNvSpPr/>
          <p:nvPr/>
        </p:nvSpPr>
        <p:spPr>
          <a:xfrm>
            <a:off x="3180457" y="164735"/>
            <a:ext cx="61417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This week, July 2023!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0FC2044-B128-70FB-1BD2-5736FF8E9D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95" r="17973"/>
          <a:stretch/>
        </p:blipFill>
        <p:spPr bwMode="auto">
          <a:xfrm>
            <a:off x="6411074" y="1088065"/>
            <a:ext cx="5578868" cy="579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DC36CE-E08B-6F1C-82DF-DEB9FDA1C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8065"/>
            <a:ext cx="8071804" cy="22801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675EFA-5BC3-DB50-4D52-40759E558380}"/>
              </a:ext>
            </a:extLst>
          </p:cNvPr>
          <p:cNvSpPr txBox="1"/>
          <p:nvPr/>
        </p:nvSpPr>
        <p:spPr>
          <a:xfrm>
            <a:off x="0" y="3692555"/>
            <a:ext cx="10417996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IPPC Special Report on the Ocean and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Cryosphere in a </a:t>
            </a:r>
          </a:p>
          <a:p>
            <a:pPr algn="just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Changing Climate </a:t>
            </a:r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 (High Mountain Areas) </a:t>
            </a:r>
            <a:endParaRPr lang="en-US" sz="200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IN" sz="2000" b="1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Section 2.2.1.2, Rainfall and Snowfall)</a:t>
            </a:r>
            <a:r>
              <a:rPr lang="en-US" sz="2000" b="1" i="0" u="none" strike="noStrike" baseline="0" dirty="0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just"/>
            <a:endParaRPr lang="en-US" sz="2000" b="0" i="0" u="none" strike="noStrike" baseline="0" dirty="0">
              <a:solidFill>
                <a:schemeClr val="accent1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IN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Himalayan-Tibetan Plateau mountains -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frequency and intensity of extreme rainfall events - projected </a:t>
            </a:r>
          </a:p>
          <a:p>
            <a:pPr algn="l"/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increase throughout the 21st century </a:t>
            </a:r>
            <a:endParaRPr lang="en-IN" sz="20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N" sz="20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projections of annual precipitation indicated </a:t>
            </a:r>
          </a:p>
          <a:p>
            <a:r>
              <a:rPr lang="en-US" sz="20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increases 5 to 20%</a:t>
            </a:r>
            <a:endParaRPr lang="en-IN" sz="2000" b="0" i="0" u="none" strike="noStrike" baseline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043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24F8FF-9FDE-1809-0AA5-5920716375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9" t="6727" r="4274" b="19710"/>
          <a:stretch/>
        </p:blipFill>
        <p:spPr>
          <a:xfrm>
            <a:off x="1308242" y="1098261"/>
            <a:ext cx="9883739" cy="53682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D1CC41-656B-E769-F7E7-E114D52DC624}"/>
              </a:ext>
            </a:extLst>
          </p:cNvPr>
          <p:cNvSpPr txBox="1"/>
          <p:nvPr/>
        </p:nvSpPr>
        <p:spPr>
          <a:xfrm>
            <a:off x="1054813" y="309299"/>
            <a:ext cx="1087348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b="1" i="0" u="none" strike="noStrike" baseline="0" dirty="0">
                <a:latin typeface="FrutigerLTPro-LightCn"/>
              </a:rPr>
              <a:t>Anticipated changes in high mountain hazards under climate change</a:t>
            </a:r>
            <a:endParaRPr lang="en-IN" sz="2800" b="1" dirty="0"/>
          </a:p>
        </p:txBody>
      </p:sp>
    </p:spTree>
    <p:extLst>
      <p:ext uri="{BB962C8B-B14F-4D97-AF65-F5344CB8AC3E}">
        <p14:creationId xmlns:p14="http://schemas.microsoft.com/office/powerpoint/2010/main" val="1790487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FE3BD8-87AE-5F13-C518-316D302A7FE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7224" b="39010"/>
          <a:stretch/>
        </p:blipFill>
        <p:spPr>
          <a:xfrm>
            <a:off x="359594" y="195480"/>
            <a:ext cx="5034336" cy="628397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C0C2AF6-3071-3382-A51F-5F3B1C67D4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037" t="7660" r="7195" b="38862"/>
          <a:stretch/>
        </p:blipFill>
        <p:spPr>
          <a:xfrm>
            <a:off x="5753531" y="195480"/>
            <a:ext cx="2393876" cy="64670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32AD67-259F-02F7-45E9-6CBC6FC30306}"/>
              </a:ext>
            </a:extLst>
          </p:cNvPr>
          <p:cNvSpPr txBox="1"/>
          <p:nvPr/>
        </p:nvSpPr>
        <p:spPr>
          <a:xfrm>
            <a:off x="8363164" y="1351506"/>
            <a:ext cx="3351944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b="1" i="0" u="none" strike="noStrike" baseline="0" dirty="0">
                <a:latin typeface="FrutigerLTPro-LightCn"/>
              </a:rPr>
              <a:t>Synthesis of observed physical changes and impacts on ecosystems and human systems and ecosystems services in eleven high mountain regions over past</a:t>
            </a:r>
          </a:p>
          <a:p>
            <a:pPr algn="just"/>
            <a:r>
              <a:rPr lang="en-US" sz="2400" b="1" i="0" u="none" strike="noStrike" baseline="0" dirty="0">
                <a:latin typeface="FrutigerLTPro-LightCn"/>
              </a:rPr>
              <a:t>decades that can at least partly be attributed to changes in the cryosphere.</a:t>
            </a:r>
            <a:endParaRPr lang="en-IN" sz="24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828470-31FB-4046-2D8E-03858108D800}"/>
              </a:ext>
            </a:extLst>
          </p:cNvPr>
          <p:cNvSpPr txBox="1"/>
          <p:nvPr/>
        </p:nvSpPr>
        <p:spPr>
          <a:xfrm>
            <a:off x="8363164" y="5506490"/>
            <a:ext cx="2198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SROCC, Chapter 2</a:t>
            </a:r>
          </a:p>
        </p:txBody>
      </p:sp>
    </p:spTree>
    <p:extLst>
      <p:ext uri="{BB962C8B-B14F-4D97-AF65-F5344CB8AC3E}">
        <p14:creationId xmlns:p14="http://schemas.microsoft.com/office/powerpoint/2010/main" val="745132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F6268B-7363-1183-592C-26B6B047F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97" r="6036" b="29555"/>
          <a:stretch/>
        </p:blipFill>
        <p:spPr>
          <a:xfrm>
            <a:off x="485438" y="979374"/>
            <a:ext cx="11221123" cy="48992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169A03C-2A38-7D45-6DC3-830FDD76A231}"/>
              </a:ext>
            </a:extLst>
          </p:cNvPr>
          <p:cNvSpPr txBox="1"/>
          <p:nvPr/>
        </p:nvSpPr>
        <p:spPr>
          <a:xfrm>
            <a:off x="9798977" y="6349429"/>
            <a:ext cx="19075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SROCC, Chapter 2</a:t>
            </a:r>
          </a:p>
        </p:txBody>
      </p:sp>
    </p:spTree>
    <p:extLst>
      <p:ext uri="{BB962C8B-B14F-4D97-AF65-F5344CB8AC3E}">
        <p14:creationId xmlns:p14="http://schemas.microsoft.com/office/powerpoint/2010/main" val="3101463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EF6384-E70F-FE3F-BBFE-24C504DB3BF9}"/>
              </a:ext>
            </a:extLst>
          </p:cNvPr>
          <p:cNvSpPr txBox="1"/>
          <p:nvPr/>
        </p:nvSpPr>
        <p:spPr>
          <a:xfrm>
            <a:off x="236304" y="42448"/>
            <a:ext cx="5239822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sz="3200" dirty="0"/>
          </a:p>
          <a:p>
            <a:pPr algn="l"/>
            <a:r>
              <a:rPr lang="en-US" sz="3200" b="1" i="0" u="none" strike="noStrike" baseline="0" dirty="0">
                <a:latin typeface="FrutigerLTPro-Condensed"/>
              </a:rPr>
              <a:t>Transhumant and Nomadic pastoralism age-old practices declining.</a:t>
            </a:r>
          </a:p>
          <a:p>
            <a:pPr algn="l"/>
            <a:endParaRPr lang="en-US" dirty="0">
              <a:latin typeface="FrutigerLTPro-Condensed"/>
            </a:endParaRPr>
          </a:p>
          <a:p>
            <a:pPr algn="l"/>
            <a:r>
              <a:rPr lang="en-US" sz="2800" b="1" i="0" u="none" strike="noStrike" baseline="0" dirty="0">
                <a:solidFill>
                  <a:schemeClr val="accent2">
                    <a:lumMod val="75000"/>
                  </a:schemeClr>
                </a:solidFill>
                <a:latin typeface="FrutigerLTPro-Condensed"/>
              </a:rPr>
              <a:t>Reasons</a:t>
            </a:r>
            <a:r>
              <a:rPr lang="en-US" sz="2800" b="0" i="0" u="none" strike="noStrike" baseline="0" dirty="0">
                <a:latin typeface="FrutigerLTPro-Condensed"/>
              </a:rPr>
              <a:t> - Climatic (in snow</a:t>
            </a:r>
          </a:p>
          <a:p>
            <a:pPr algn="l"/>
            <a:r>
              <a:rPr lang="en-US" sz="2800" b="0" i="0" u="none" strike="noStrike" baseline="0" dirty="0">
                <a:latin typeface="FrutigerLTPro-Condensed"/>
              </a:rPr>
              <a:t>distribution and glaciers) and Non-Climatic Factors (Migration, Market, etc.)</a:t>
            </a:r>
          </a:p>
          <a:p>
            <a:pPr algn="l"/>
            <a:endParaRPr lang="en-US" sz="2800" dirty="0">
              <a:latin typeface="FrutigerLTPro-Condensed"/>
            </a:endParaRPr>
          </a:p>
          <a:p>
            <a:r>
              <a:rPr lang="en-IN" sz="2800" dirty="0">
                <a:solidFill>
                  <a:schemeClr val="accent1">
                    <a:lumMod val="75000"/>
                  </a:schemeClr>
                </a:solidFill>
              </a:rPr>
              <a:t>Essential to understand climatic as well as non-climatic drivers of changes! </a:t>
            </a:r>
          </a:p>
          <a:p>
            <a:pPr algn="l"/>
            <a:endParaRPr lang="en-US" sz="1800" b="0" i="0" u="none" strike="noStrike" baseline="0" dirty="0">
              <a:latin typeface="FrutigerLTPro-Condensed"/>
            </a:endParaRPr>
          </a:p>
          <a:p>
            <a:pPr algn="l"/>
            <a:endParaRPr lang="en-US" dirty="0">
              <a:latin typeface="FrutigerLTPro-Condensed"/>
            </a:endParaRPr>
          </a:p>
          <a:p>
            <a:pPr algn="l"/>
            <a:endParaRPr lang="en-US" sz="1800" b="0" i="0" u="none" strike="noStrike" baseline="0" dirty="0">
              <a:latin typeface="FrutigerLTPro-Condensed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283D17-299A-1ED1-4CB6-D3E24B78A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669" y="3219598"/>
            <a:ext cx="6401588" cy="35959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B620CC-61F3-23DE-0E6B-450F7277A3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1669" y="1351"/>
            <a:ext cx="6401591" cy="35959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AC4AA2-3942-91CB-D7E7-3F73230ED3D2}"/>
              </a:ext>
            </a:extLst>
          </p:cNvPr>
          <p:cNvSpPr txBox="1"/>
          <p:nvPr/>
        </p:nvSpPr>
        <p:spPr>
          <a:xfrm>
            <a:off x="236304" y="6398636"/>
            <a:ext cx="609771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SROCC, Chapter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3F299C-8910-AE1E-DB5B-5FF87B0BA7DC}"/>
              </a:ext>
            </a:extLst>
          </p:cNvPr>
          <p:cNvSpPr txBox="1"/>
          <p:nvPr/>
        </p:nvSpPr>
        <p:spPr>
          <a:xfrm>
            <a:off x="5832298" y="6075470"/>
            <a:ext cx="61233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Copyright Shiwani</a:t>
            </a:r>
          </a:p>
          <a:p>
            <a:r>
              <a:rPr lang="en-IN" b="1" dirty="0"/>
              <a:t>Place : </a:t>
            </a:r>
            <a:r>
              <a:rPr lang="en-IN" b="1" dirty="0" err="1"/>
              <a:t>TsoKar</a:t>
            </a:r>
            <a:r>
              <a:rPr lang="en-IN" b="1" dirty="0"/>
              <a:t> Ladakh, India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20B6C0-ACB9-3DE8-FEDA-F5618E778E16}"/>
              </a:ext>
            </a:extLst>
          </p:cNvPr>
          <p:cNvSpPr txBox="1"/>
          <p:nvPr/>
        </p:nvSpPr>
        <p:spPr>
          <a:xfrm>
            <a:off x="7374277" y="48936"/>
            <a:ext cx="37629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b="1" dirty="0"/>
              <a:t>Livestock Grazing in Tso Kar, Ladakh</a:t>
            </a:r>
          </a:p>
        </p:txBody>
      </p:sp>
    </p:spTree>
    <p:extLst>
      <p:ext uri="{BB962C8B-B14F-4D97-AF65-F5344CB8AC3E}">
        <p14:creationId xmlns:p14="http://schemas.microsoft.com/office/powerpoint/2010/main" val="2188916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4D1E61-DD9D-6474-A819-E2495D60AC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" t="25814" r="4971" b="5039"/>
          <a:stretch/>
        </p:blipFill>
        <p:spPr>
          <a:xfrm>
            <a:off x="2001748" y="1535986"/>
            <a:ext cx="8188503" cy="46336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C3E4198-DDD6-EE6D-4E66-D5E1DD813891}"/>
              </a:ext>
            </a:extLst>
          </p:cNvPr>
          <p:cNvSpPr txBox="1"/>
          <p:nvPr/>
        </p:nvSpPr>
        <p:spPr>
          <a:xfrm>
            <a:off x="3246634" y="513708"/>
            <a:ext cx="5527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Water Conservation Strategies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65BE6A-9145-581D-3217-C7BFAB9BEFA1}"/>
              </a:ext>
            </a:extLst>
          </p:cNvPr>
          <p:cNvSpPr txBox="1"/>
          <p:nvPr/>
        </p:nvSpPr>
        <p:spPr>
          <a:xfrm>
            <a:off x="9513869" y="6380521"/>
            <a:ext cx="2198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SROCC, Chapter 2</a:t>
            </a:r>
          </a:p>
        </p:txBody>
      </p:sp>
    </p:spTree>
    <p:extLst>
      <p:ext uri="{BB962C8B-B14F-4D97-AF65-F5344CB8AC3E}">
        <p14:creationId xmlns:p14="http://schemas.microsoft.com/office/powerpoint/2010/main" val="1125347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199</Words>
  <Application>Microsoft Macintosh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FrutigerLTPro-Condensed</vt:lpstr>
      <vt:lpstr>FrutigerLTPro-LightCn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Shiwani yadav</dc:creator>
  <cp:lastModifiedBy>Microsoft Office User</cp:lastModifiedBy>
  <cp:revision>20</cp:revision>
  <dcterms:created xsi:type="dcterms:W3CDTF">2023-07-22T16:23:10Z</dcterms:created>
  <dcterms:modified xsi:type="dcterms:W3CDTF">2023-07-27T20:58:31Z</dcterms:modified>
</cp:coreProperties>
</file>

<file path=docProps/thumbnail.jpeg>
</file>